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tiff" ContentType="image/tif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57" r:id="rId3"/>
    <p:sldId id="275" r:id="rId4"/>
    <p:sldId id="279" r:id="rId5"/>
    <p:sldId id="296" r:id="rId6"/>
    <p:sldId id="300" r:id="rId7"/>
    <p:sldId id="301" r:id="rId8"/>
    <p:sldId id="302" r:id="rId9"/>
    <p:sldId id="292" r:id="rId10"/>
    <p:sldId id="299" r:id="rId11"/>
    <p:sldId id="294" r:id="rId12"/>
    <p:sldId id="284" r:id="rId13"/>
    <p:sldId id="303" r:id="rId14"/>
    <p:sldId id="282" r:id="rId15"/>
    <p:sldId id="283" r:id="rId16"/>
    <p:sldId id="280" r:id="rId17"/>
    <p:sldId id="295" r:id="rId18"/>
    <p:sldId id="281" r:id="rId19"/>
    <p:sldId id="286" r:id="rId20"/>
    <p:sldId id="291" r:id="rId21"/>
    <p:sldId id="290" r:id="rId22"/>
    <p:sldId id="287" r:id="rId23"/>
    <p:sldId id="285" r:id="rId24"/>
    <p:sldId id="274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f Cejka" initials="J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098" autoAdjust="0"/>
  </p:normalViewPr>
  <p:slideViewPr>
    <p:cSldViewPr snapToGrid="0">
      <p:cViewPr>
        <p:scale>
          <a:sx n="87" d="100"/>
          <a:sy n="87" d="100"/>
        </p:scale>
        <p:origin x="-18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Josef%20&#268;ejka\Documents\ZD\2021\pesticidy%20spot&#345;eba%20rok%202021%20fina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dirty="0" err="1"/>
              <a:t>Spotřeba</a:t>
            </a:r>
            <a:r>
              <a:rPr lang="en-US" sz="1600" b="0" dirty="0"/>
              <a:t> </a:t>
            </a:r>
            <a:r>
              <a:rPr lang="cs-CZ" sz="1600" b="0" dirty="0"/>
              <a:t>k</a:t>
            </a:r>
            <a:r>
              <a:rPr lang="en-US" sz="1600" b="0" dirty="0"/>
              <a:t>g </a:t>
            </a:r>
            <a:r>
              <a:rPr lang="en-US" sz="1600" b="0" dirty="0" err="1"/>
              <a:t>úč</a:t>
            </a:r>
            <a:r>
              <a:rPr lang="en-US" sz="1600" b="0" dirty="0"/>
              <a:t>. </a:t>
            </a:r>
            <a:r>
              <a:rPr lang="cs-CZ" sz="1600" b="0" dirty="0"/>
              <a:t>l</a:t>
            </a:r>
            <a:r>
              <a:rPr lang="en-US" sz="1600" b="0" dirty="0" err="1"/>
              <a:t>átky</a:t>
            </a:r>
            <a:r>
              <a:rPr lang="en-US" sz="1600" b="0" dirty="0"/>
              <a:t> / ha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8565984536221589E-2"/>
          <c:y val="0.15552322670224947"/>
          <c:w val="0.92893756624115265"/>
          <c:h val="0.67141611583254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List3!$E$2</c:f>
              <c:strCache>
                <c:ptCount val="1"/>
                <c:pt idx="0">
                  <c:v>Spotřeba Kg úč. Látky / ha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rgbClr r="0" g="0" b="0">
                  <a:shade val="27000"/>
                  <a:satMod val="120000"/>
                </a:scrgbClr>
              </a:contourClr>
            </a:sp3d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CB-4766-892E-548FD97D80B5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1CB-4766-892E-548FD97D80B5}"/>
              </c:ext>
            </c:extLst>
          </c:dPt>
          <c:cat>
            <c:strRef>
              <c:f>List3!$B$3:$B$13</c:f>
              <c:strCache>
                <c:ptCount val="11"/>
                <c:pt idx="0">
                  <c:v>Krmná řepa</c:v>
                </c:pt>
                <c:pt idx="1">
                  <c:v>Mák</c:v>
                </c:pt>
                <c:pt idx="2">
                  <c:v>Cukrovka</c:v>
                </c:pt>
                <c:pt idx="3">
                  <c:v>Pšenice</c:v>
                </c:pt>
                <c:pt idx="4">
                  <c:v>Řepka ozimá</c:v>
                </c:pt>
                <c:pt idx="5">
                  <c:v>Celkem orná půda</c:v>
                </c:pt>
                <c:pt idx="6">
                  <c:v>Hrách</c:v>
                </c:pt>
                <c:pt idx="7">
                  <c:v>Kukuřice</c:v>
                </c:pt>
                <c:pt idx="8">
                  <c:v>Ječmen jarní</c:v>
                </c:pt>
                <c:pt idx="9">
                  <c:v>Ječmen ozimý</c:v>
                </c:pt>
                <c:pt idx="10">
                  <c:v>Jetel - osivo</c:v>
                </c:pt>
              </c:strCache>
            </c:strRef>
          </c:cat>
          <c:val>
            <c:numRef>
              <c:f>List3!$E$3:$E$13</c:f>
              <c:numCache>
                <c:formatCode>_(* #,##0.00_);_(* \(#,##0.00\);_(* "-"??_);_(@_)</c:formatCode>
                <c:ptCount val="11"/>
                <c:pt idx="0">
                  <c:v>2.9166666666666665</c:v>
                </c:pt>
                <c:pt idx="1">
                  <c:v>2.062684075044642</c:v>
                </c:pt>
                <c:pt idx="2">
                  <c:v>1.6270345375148867</c:v>
                </c:pt>
                <c:pt idx="3">
                  <c:v>1.57513758776329</c:v>
                </c:pt>
                <c:pt idx="4">
                  <c:v>1.2814169260887709</c:v>
                </c:pt>
                <c:pt idx="5">
                  <c:v>1.07</c:v>
                </c:pt>
                <c:pt idx="6">
                  <c:v>0.8801980198019802</c:v>
                </c:pt>
                <c:pt idx="7">
                  <c:v>0.79409285714285716</c:v>
                </c:pt>
                <c:pt idx="8">
                  <c:v>0.68841379801613434</c:v>
                </c:pt>
                <c:pt idx="9">
                  <c:v>0.60639785572777072</c:v>
                </c:pt>
                <c:pt idx="10">
                  <c:v>0.54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1CB-4766-892E-548FD97D8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axId val="19631104"/>
        <c:axId val="19636992"/>
      </c:barChart>
      <c:catAx>
        <c:axId val="1963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36992"/>
        <c:crosses val="autoZero"/>
        <c:auto val="1"/>
        <c:lblAlgn val="ctr"/>
        <c:lblOffset val="100"/>
        <c:noMultiLvlLbl val="0"/>
      </c:catAx>
      <c:valAx>
        <c:axId val="1963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3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B6212-190E-4085-8CE2-A30FA50C0E42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73683-40C2-4022-83B2-DF82764337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66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b="1" dirty="0"/>
              <a:t>Udržitelné produkční</a:t>
            </a:r>
            <a:r>
              <a:rPr lang="cs-CZ" b="1" baseline="0" dirty="0"/>
              <a:t> zemědělství</a:t>
            </a:r>
          </a:p>
          <a:p>
            <a:endParaRPr lang="cs-CZ" b="1" baseline="0" dirty="0"/>
          </a:p>
          <a:p>
            <a:r>
              <a:rPr lang="cs-CZ" b="1" baseline="0" dirty="0"/>
              <a:t>350 zaměstnanců</a:t>
            </a:r>
          </a:p>
          <a:p>
            <a:endParaRPr lang="cs-CZ" b="1" baseline="0" dirty="0"/>
          </a:p>
          <a:p>
            <a:r>
              <a:rPr lang="cs-CZ" b="1" baseline="0" dirty="0"/>
              <a:t>650 vlastníků --- tzn. Do 15ha/vlastníka</a:t>
            </a:r>
          </a:p>
          <a:p>
            <a:endParaRPr lang="cs-CZ" b="1" baseline="0" dirty="0"/>
          </a:p>
          <a:p>
            <a:r>
              <a:rPr lang="cs-CZ" b="1" baseline="0" dirty="0"/>
              <a:t>Průměrná velikost bloku jedné plodiny 16,5 ha v roce 2020</a:t>
            </a:r>
          </a:p>
          <a:p>
            <a:endParaRPr lang="cs-CZ" b="1" baseline="0" dirty="0"/>
          </a:p>
          <a:p>
            <a:r>
              <a:rPr lang="cs-CZ" b="1" baseline="0" dirty="0"/>
              <a:t>Kukuřice podíl 12%</a:t>
            </a:r>
          </a:p>
          <a:p>
            <a:endParaRPr lang="cs-CZ" b="1" baseline="0" dirty="0"/>
          </a:p>
          <a:p>
            <a:r>
              <a:rPr lang="cs-CZ" b="1" baseline="0" dirty="0"/>
              <a:t>Jetel / LOS 12 %</a:t>
            </a:r>
          </a:p>
          <a:p>
            <a:endParaRPr lang="cs-CZ" b="1" baseline="0" dirty="0"/>
          </a:p>
          <a:p>
            <a:r>
              <a:rPr lang="cs-CZ" b="1" baseline="0" dirty="0"/>
              <a:t>Řepka 9% ploch při výnosu 4t/ha tzn. Šroty pro ŽV z celé plochy (1500 t/rok)</a:t>
            </a:r>
          </a:p>
          <a:p>
            <a:endParaRPr lang="cs-CZ" b="1" baseline="0" dirty="0"/>
          </a:p>
          <a:p>
            <a:endParaRPr lang="cs-CZ" b="1" baseline="0" dirty="0"/>
          </a:p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749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Výsledky letos – pšenice po kukuřicí kejda vs. Bez kejdy</a:t>
            </a:r>
          </a:p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719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32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558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946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636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759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189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858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Možnost vynutí aplikace v kolejovém řádku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236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36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251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685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883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48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591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82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055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26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467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807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73683-40C2-4022-83B2-DF827643370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62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03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46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33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113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40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7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46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72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98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78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84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5FEED-ED81-41BC-B1CB-3DED994DB884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6EEED-30B5-4E86-9543-29DBE3A14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03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7967"/>
            <a:ext cx="12192000" cy="914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8080" y="405672"/>
            <a:ext cx="10490926" cy="2117191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7200" b="1" dirty="0">
                <a:latin typeface="+mn-lt"/>
              </a:rPr>
              <a:t>Vývoj zavádění precizních systémů hospodaření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37620" y="5807676"/>
            <a:ext cx="4497860" cy="90204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chemeClr val="bg1"/>
                </a:solidFill>
              </a:rPr>
              <a:t>Josef Čejka  - hlavní agronom</a:t>
            </a:r>
          </a:p>
          <a:p>
            <a:pPr algn="r"/>
            <a:r>
              <a:rPr lang="cs-CZ" b="1" dirty="0">
                <a:solidFill>
                  <a:schemeClr val="bg1"/>
                </a:solidFill>
              </a:rPr>
              <a:t>Zemědělské družstvo Dolní Újezd</a:t>
            </a:r>
          </a:p>
        </p:txBody>
      </p:sp>
      <p:pic>
        <p:nvPicPr>
          <p:cNvPr id="5" name="Picture 2" descr="SIUZ">
            <a:extLst>
              <a:ext uri="{FF2B5EF4-FFF2-40B4-BE49-F238E27FC236}">
                <a16:creationId xmlns:a16="http://schemas.microsoft.com/office/drawing/2014/main" xmlns="" id="{87DE47D5-0FD6-2687-2B64-C92BCFF58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054" y="5804491"/>
            <a:ext cx="2929576" cy="90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27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Meziplodiny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4556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Vždy s aplikací kejdy/digestátu nebo hnůj skotu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Svazenka + hořčice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Setí ob botku 15 cm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Řešení </a:t>
            </a:r>
            <a:r>
              <a:rPr lang="cs-CZ" dirty="0" err="1">
                <a:solidFill>
                  <a:schemeClr val="tx1"/>
                </a:solidFill>
              </a:rPr>
              <a:t>výdrolu</a:t>
            </a:r>
            <a:endParaRPr lang="cs-CZ" dirty="0">
              <a:solidFill>
                <a:schemeClr val="tx1"/>
              </a:solidFill>
            </a:endParaRP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Včasnost setí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Svazenka + oves hřebílkatý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Testování pozdnějšího výsevu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Svazenka s do podmítky + podrývání – následná plodina přímo setý mák </a:t>
            </a: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13EBA68D-9879-DBF2-4E9C-25EEDF91B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9"/>
          <a:stretch/>
        </p:blipFill>
        <p:spPr>
          <a:xfrm>
            <a:off x="3352800" y="806"/>
            <a:ext cx="8839199" cy="68571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C48C308-5F82-49EA-2161-9490F9B7E4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56" t="13405" r="34338" b="11889"/>
          <a:stretch/>
        </p:blipFill>
        <p:spPr bwMode="auto">
          <a:xfrm>
            <a:off x="8106661" y="0"/>
            <a:ext cx="4085338" cy="30653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24B22B5-1A50-649E-83DE-5E824A142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33" t="44445" r="33466" b="10876"/>
          <a:stretch/>
        </p:blipFill>
        <p:spPr bwMode="auto">
          <a:xfrm>
            <a:off x="8106661" y="3065318"/>
            <a:ext cx="4085339" cy="1830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0837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F069B41A-38F6-C12A-0BD8-B0EE89B89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655480" cy="31796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48514497-1CBD-110E-3C3D-AF657AD4EB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0"/>
          <a:stretch/>
        </p:blipFill>
        <p:spPr>
          <a:xfrm>
            <a:off x="7481455" y="0"/>
            <a:ext cx="4710545" cy="2897678"/>
          </a:xfrm>
          <a:prstGeom prst="rect">
            <a:avLst/>
          </a:prstGeom>
        </p:spPr>
      </p:pic>
      <p:pic>
        <p:nvPicPr>
          <p:cNvPr id="4" name="IMG_9151">
            <a:hlinkClick r:id="" action="ppaction://media"/>
            <a:extLst>
              <a:ext uri="{FF2B5EF4-FFF2-40B4-BE49-F238E27FC236}">
                <a16:creationId xmlns:a16="http://schemas.microsoft.com/office/drawing/2014/main" xmlns="" id="{70A30212-32A5-8BE9-533F-DC22846C4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9101" y="2166265"/>
            <a:ext cx="4712899" cy="26510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Využití </a:t>
            </a:r>
            <a:r>
              <a:rPr lang="cs-CZ" sz="3600" dirty="0" err="1">
                <a:solidFill>
                  <a:schemeClr val="tx1"/>
                </a:solidFill>
              </a:rPr>
              <a:t>org</a:t>
            </a:r>
            <a:r>
              <a:rPr lang="cs-CZ" sz="3600" dirty="0">
                <a:solidFill>
                  <a:schemeClr val="tx1"/>
                </a:solidFill>
              </a:rPr>
              <a:t>. hnojiv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Regenerační přihnojení ozimů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Plošná aplikace s inhibitory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Provzdušnění rotační plečkou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Hnojení pod kukuřice – jaro </a:t>
            </a:r>
          </a:p>
          <a:p>
            <a:pPr marL="685800" lvl="3">
              <a:spcBef>
                <a:spcPts val="1000"/>
              </a:spcBef>
            </a:pPr>
            <a:r>
              <a:rPr lang="cs-CZ" dirty="0" err="1">
                <a:solidFill>
                  <a:schemeClr val="tx1"/>
                </a:solidFill>
              </a:rPr>
              <a:t>strip-till</a:t>
            </a:r>
            <a:r>
              <a:rPr lang="cs-CZ" dirty="0">
                <a:solidFill>
                  <a:schemeClr val="tx1"/>
                </a:solidFill>
              </a:rPr>
              <a:t> cca ½ ploch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Aplikace statkových tuhých hnojiv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léto pod řepky 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Pod meziplodiny a následuje kukuřice</a:t>
            </a:r>
          </a:p>
          <a:p>
            <a:pPr marL="685800" lvl="3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15A79DBF-DD41-9152-65E4-75A9D3C102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01" y="4206994"/>
            <a:ext cx="4712899" cy="26510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F52F266-30BC-F65D-48F6-7BCE53B8F9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8" t="-2799" r="7791" b="-1"/>
          <a:stretch/>
        </p:blipFill>
        <p:spPr>
          <a:xfrm>
            <a:off x="3319895" y="3022924"/>
            <a:ext cx="4159206" cy="38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VRA</a:t>
            </a:r>
            <a:br>
              <a:rPr lang="cs-CZ" sz="3600" dirty="0">
                <a:solidFill>
                  <a:schemeClr val="tx1"/>
                </a:solidFill>
              </a:rPr>
            </a:br>
            <a:r>
              <a:rPr lang="cs-CZ" sz="3600" dirty="0">
                <a:solidFill>
                  <a:schemeClr val="tx1"/>
                </a:solidFill>
              </a:rPr>
              <a:t>Hnojiva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Variabilní N hnojení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Zpracování satelitních snímků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Dostupné portály – </a:t>
            </a:r>
            <a:r>
              <a:rPr lang="cs-CZ" dirty="0" err="1">
                <a:solidFill>
                  <a:schemeClr val="tx1"/>
                </a:solidFill>
              </a:rPr>
              <a:t>OneSoil</a:t>
            </a:r>
            <a:r>
              <a:rPr lang="cs-CZ" dirty="0">
                <a:solidFill>
                  <a:schemeClr val="tx1"/>
                </a:solidFill>
              </a:rPr>
              <a:t>, Xarvio, </a:t>
            </a:r>
            <a:r>
              <a:rPr lang="cs-CZ" dirty="0" err="1">
                <a:solidFill>
                  <a:schemeClr val="tx1"/>
                </a:solidFill>
              </a:rPr>
              <a:t>etc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Variabilní zásobní hnojení a úprava pH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AZP – LPIS ??? 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ADW – </a:t>
            </a:r>
            <a:r>
              <a:rPr lang="cs-CZ" dirty="0" err="1">
                <a:solidFill>
                  <a:schemeClr val="tx1"/>
                </a:solidFill>
              </a:rPr>
              <a:t>AgroEko</a:t>
            </a:r>
            <a:r>
              <a:rPr lang="cs-CZ" dirty="0">
                <a:solidFill>
                  <a:schemeClr val="tx1"/>
                </a:solidFill>
              </a:rPr>
              <a:t> – STENON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Příprava aplikačních map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Přenos do </a:t>
            </a:r>
            <a:r>
              <a:rPr lang="cs-CZ" dirty="0" err="1">
                <a:solidFill>
                  <a:schemeClr val="tx1"/>
                </a:solidFill>
              </a:rPr>
              <a:t>displayů</a:t>
            </a:r>
            <a:endParaRPr lang="cs-CZ" dirty="0">
              <a:solidFill>
                <a:schemeClr val="tx1"/>
              </a:solidFill>
            </a:endParaRPr>
          </a:p>
          <a:p>
            <a:pPr marL="228600" lvl="2">
              <a:spcBef>
                <a:spcPts val="1000"/>
              </a:spcBef>
            </a:pPr>
            <a:r>
              <a:rPr lang="cs-CZ" dirty="0" err="1">
                <a:solidFill>
                  <a:schemeClr val="tx1"/>
                </a:solidFill>
              </a:rPr>
              <a:t>Agrobot</a:t>
            </a:r>
            <a:r>
              <a:rPr lang="cs-CZ" dirty="0">
                <a:solidFill>
                  <a:schemeClr val="tx1"/>
                </a:solidFill>
              </a:rPr>
              <a:t> – </a:t>
            </a:r>
            <a:r>
              <a:rPr lang="cs-CZ" dirty="0" err="1">
                <a:solidFill>
                  <a:schemeClr val="tx1"/>
                </a:solidFill>
              </a:rPr>
              <a:t>portal</a:t>
            </a:r>
            <a:r>
              <a:rPr lang="cs-CZ" dirty="0">
                <a:solidFill>
                  <a:schemeClr val="tx1"/>
                </a:solidFill>
              </a:rPr>
              <a:t> traktor.jednoduse.cz</a:t>
            </a: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F6116E2-758E-8074-2633-69FE79FB4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1" t="13525" r="52362" b="39184"/>
          <a:stretch/>
        </p:blipFill>
        <p:spPr>
          <a:xfrm>
            <a:off x="3352800" y="0"/>
            <a:ext cx="5157356" cy="372839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3275703-0EBB-6250-3E76-D21ECB7AC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0" t="11540" r="14340" b="16401"/>
          <a:stretch/>
        </p:blipFill>
        <p:spPr>
          <a:xfrm>
            <a:off x="8510156" y="15170"/>
            <a:ext cx="3681843" cy="57689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94429F2-AA3A-1A6B-AD0C-9ED259B4D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45" y="3636147"/>
            <a:ext cx="3907988" cy="322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1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VRA</a:t>
            </a:r>
            <a:br>
              <a:rPr lang="cs-CZ" sz="3600" dirty="0">
                <a:solidFill>
                  <a:schemeClr val="tx1"/>
                </a:solidFill>
              </a:rPr>
            </a:br>
            <a:r>
              <a:rPr lang="cs-CZ" sz="3600" dirty="0">
                <a:solidFill>
                  <a:schemeClr val="tx1"/>
                </a:solidFill>
              </a:rPr>
              <a:t>Hnojiva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Variabilní N hnojení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Zpracování satelitních snímků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Dostupné portály – </a:t>
            </a:r>
            <a:r>
              <a:rPr lang="cs-CZ" dirty="0" err="1">
                <a:solidFill>
                  <a:schemeClr val="tx1"/>
                </a:solidFill>
              </a:rPr>
              <a:t>OneSoil</a:t>
            </a:r>
            <a:r>
              <a:rPr lang="cs-CZ" dirty="0">
                <a:solidFill>
                  <a:schemeClr val="tx1"/>
                </a:solidFill>
              </a:rPr>
              <a:t>, Xarvio, </a:t>
            </a:r>
            <a:r>
              <a:rPr lang="cs-CZ" dirty="0" err="1">
                <a:solidFill>
                  <a:schemeClr val="tx1"/>
                </a:solidFill>
              </a:rPr>
              <a:t>etc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Variabilní zásobní hnojení a úprava pH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AZP – LPIS ??? 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ADW – </a:t>
            </a:r>
            <a:r>
              <a:rPr lang="cs-CZ" dirty="0" err="1">
                <a:solidFill>
                  <a:schemeClr val="tx1"/>
                </a:solidFill>
              </a:rPr>
              <a:t>AgroEko</a:t>
            </a:r>
            <a:r>
              <a:rPr lang="cs-CZ" dirty="0">
                <a:solidFill>
                  <a:schemeClr val="tx1"/>
                </a:solidFill>
              </a:rPr>
              <a:t> – STENON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Příprava aplikačních map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Přenos do </a:t>
            </a:r>
            <a:r>
              <a:rPr lang="cs-CZ" dirty="0" err="1">
                <a:solidFill>
                  <a:schemeClr val="tx1"/>
                </a:solidFill>
              </a:rPr>
              <a:t>displayů</a:t>
            </a:r>
            <a:endParaRPr lang="cs-CZ" dirty="0">
              <a:solidFill>
                <a:schemeClr val="tx1"/>
              </a:solidFill>
            </a:endParaRPr>
          </a:p>
          <a:p>
            <a:pPr marL="228600" lvl="2">
              <a:spcBef>
                <a:spcPts val="1000"/>
              </a:spcBef>
            </a:pPr>
            <a:r>
              <a:rPr lang="cs-CZ" dirty="0" err="1">
                <a:solidFill>
                  <a:schemeClr val="tx1"/>
                </a:solidFill>
              </a:rPr>
              <a:t>Agrobot</a:t>
            </a:r>
            <a:r>
              <a:rPr lang="cs-CZ" dirty="0">
                <a:solidFill>
                  <a:schemeClr val="tx1"/>
                </a:solidFill>
              </a:rPr>
              <a:t> – </a:t>
            </a:r>
            <a:r>
              <a:rPr lang="cs-CZ" dirty="0" err="1">
                <a:solidFill>
                  <a:schemeClr val="tx1"/>
                </a:solidFill>
              </a:rPr>
              <a:t>portal</a:t>
            </a:r>
            <a:r>
              <a:rPr lang="cs-CZ" dirty="0">
                <a:solidFill>
                  <a:schemeClr val="tx1"/>
                </a:solidFill>
              </a:rPr>
              <a:t> traktor.jednoduse.cz</a:t>
            </a:r>
          </a:p>
        </p:txBody>
      </p:sp>
      <p:pic>
        <p:nvPicPr>
          <p:cNvPr id="2050" name="Obrázek 3">
            <a:extLst>
              <a:ext uri="{FF2B5EF4-FFF2-40B4-BE49-F238E27FC236}">
                <a16:creationId xmlns:a16="http://schemas.microsoft.com/office/drawing/2014/main" xmlns="" id="{B6FCC66F-0786-B125-1BBA-F32CF2E6A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3081" r="2188" b="1876"/>
          <a:stretch/>
        </p:blipFill>
        <p:spPr bwMode="auto">
          <a:xfrm>
            <a:off x="3352800" y="0"/>
            <a:ext cx="8839199" cy="531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2406495F-1A83-F8AC-93E3-1BBBD2116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49" r="28738" b="4266"/>
          <a:stretch/>
        </p:blipFill>
        <p:spPr>
          <a:xfrm>
            <a:off x="7789836" y="4120309"/>
            <a:ext cx="4402164" cy="27584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B948D69-3609-AE91-3879-8B7A146C2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4371832"/>
            <a:ext cx="1880212" cy="25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37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VRA</a:t>
            </a:r>
            <a:br>
              <a:rPr lang="cs-CZ" sz="3600" dirty="0">
                <a:solidFill>
                  <a:schemeClr val="tx1"/>
                </a:solidFill>
              </a:rPr>
            </a:br>
            <a:r>
              <a:rPr lang="cs-CZ" sz="3600" dirty="0">
                <a:solidFill>
                  <a:schemeClr val="tx1"/>
                </a:solidFill>
              </a:rPr>
              <a:t>Hnojiva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Použití systému instalovaném na stroji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Skenování porostu v průběhu jízdy 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 automatické nastavování dávky podle vegetačního indexu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Jednoduché pro obsluhu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Automatický záznam provozu na portále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Automatické ukládání snímku porostu při změně vegetačního indexu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Možnost obsluhou vyfotit porost/překážku</a:t>
            </a: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6C6B4AA-CE66-0974-A1DA-FFB4E1079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6" y="4314684"/>
            <a:ext cx="5947954" cy="26101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51436E3-E154-695A-65EB-DDA7202FF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76218"/>
            <a:ext cx="5817326" cy="26920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E93FB7B-2D90-239E-A268-11BFD8112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07" y="-1"/>
            <a:ext cx="5328592" cy="24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4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VRA</a:t>
            </a:r>
            <a:br>
              <a:rPr lang="cs-CZ" sz="3600" dirty="0">
                <a:solidFill>
                  <a:schemeClr val="tx1"/>
                </a:solidFill>
              </a:rPr>
            </a:br>
            <a:r>
              <a:rPr lang="cs-CZ" sz="3600" dirty="0">
                <a:solidFill>
                  <a:schemeClr val="tx1"/>
                </a:solidFill>
              </a:rPr>
              <a:t>Hnojiva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FDED9B0-E952-D515-88DC-7236E6806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827549"/>
            <a:ext cx="8839751" cy="4972360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E541305A-2B0E-08E5-C411-B507D6F3BC9F}"/>
              </a:ext>
            </a:extLst>
          </p:cNvPr>
          <p:cNvSpPr txBox="1">
            <a:spLocks/>
          </p:cNvSpPr>
          <p:nvPr/>
        </p:nvSpPr>
        <p:spPr>
          <a:xfrm>
            <a:off x="0" y="2125363"/>
            <a:ext cx="3352800" cy="4732638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>
              <a:spcBef>
                <a:spcPts val="1000"/>
              </a:spcBef>
            </a:pPr>
            <a:r>
              <a:rPr lang="cs-CZ">
                <a:solidFill>
                  <a:schemeClr val="tx1"/>
                </a:solidFill>
              </a:rPr>
              <a:t>Použití systému instalovaném na stroji</a:t>
            </a:r>
          </a:p>
          <a:p>
            <a:pPr marL="228600" lvl="2">
              <a:spcBef>
                <a:spcPts val="1000"/>
              </a:spcBef>
            </a:pPr>
            <a:r>
              <a:rPr lang="cs-CZ">
                <a:solidFill>
                  <a:schemeClr val="tx1"/>
                </a:solidFill>
              </a:rPr>
              <a:t>Skenování porostu v průběhu jízdy </a:t>
            </a:r>
          </a:p>
          <a:p>
            <a:pPr marL="228600" lvl="2">
              <a:spcBef>
                <a:spcPts val="1000"/>
              </a:spcBef>
            </a:pPr>
            <a:r>
              <a:rPr lang="cs-CZ">
                <a:solidFill>
                  <a:schemeClr val="tx1"/>
                </a:solidFill>
              </a:rPr>
              <a:t>A automatické nastavování dávky podle vegetačního indexu</a:t>
            </a:r>
          </a:p>
          <a:p>
            <a:pPr marL="228600" lvl="2">
              <a:spcBef>
                <a:spcPts val="1000"/>
              </a:spcBef>
            </a:pPr>
            <a:r>
              <a:rPr lang="cs-CZ">
                <a:solidFill>
                  <a:schemeClr val="tx1"/>
                </a:solidFill>
              </a:rPr>
              <a:t>Jednoduché pro obsluhu</a:t>
            </a:r>
          </a:p>
          <a:p>
            <a:pPr marL="228600" lvl="2">
              <a:spcBef>
                <a:spcPts val="1000"/>
              </a:spcBef>
            </a:pPr>
            <a:r>
              <a:rPr lang="cs-CZ">
                <a:solidFill>
                  <a:schemeClr val="tx1"/>
                </a:solidFill>
              </a:rPr>
              <a:t>Automatický záznam provozu na portále</a:t>
            </a:r>
          </a:p>
          <a:p>
            <a:pPr marL="228600" lvl="2">
              <a:spcBef>
                <a:spcPts val="1000"/>
              </a:spcBef>
            </a:pPr>
            <a:r>
              <a:rPr lang="cs-CZ">
                <a:solidFill>
                  <a:schemeClr val="tx1"/>
                </a:solidFill>
              </a:rPr>
              <a:t>Automatické ukládání snímku porostu při změně vegetačního indexu</a:t>
            </a:r>
          </a:p>
          <a:p>
            <a:pPr marL="228600" lvl="2">
              <a:spcBef>
                <a:spcPts val="1000"/>
              </a:spcBef>
            </a:pPr>
            <a:r>
              <a:rPr lang="cs-CZ">
                <a:solidFill>
                  <a:schemeClr val="tx1"/>
                </a:solidFill>
              </a:rPr>
              <a:t>Možnost obsluhou vyfotit porost/překážku</a:t>
            </a: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88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VRA</a:t>
            </a:r>
            <a:br>
              <a:rPr lang="cs-CZ" sz="3600" dirty="0">
                <a:solidFill>
                  <a:schemeClr val="tx1"/>
                </a:solidFill>
              </a:rPr>
            </a:br>
            <a:r>
              <a:rPr lang="cs-CZ" sz="3600" dirty="0">
                <a:solidFill>
                  <a:schemeClr val="tx1"/>
                </a:solidFill>
              </a:rPr>
              <a:t>POR</a:t>
            </a:r>
          </a:p>
        </p:txBody>
      </p:sp>
      <p:pic>
        <p:nvPicPr>
          <p:cNvPr id="44" name="Picture 2" descr="Image may contain: text">
            <a:extLst>
              <a:ext uri="{FF2B5EF4-FFF2-40B4-BE49-F238E27FC236}">
                <a16:creationId xmlns:a16="http://schemas.microsoft.com/office/drawing/2014/main" xmlns="" id="{C92DD960-5219-EF4D-4C7A-BDD37DE9E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16" y="162243"/>
            <a:ext cx="3997595" cy="29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bdélník 44">
            <a:extLst>
              <a:ext uri="{FF2B5EF4-FFF2-40B4-BE49-F238E27FC236}">
                <a16:creationId xmlns:a16="http://schemas.microsoft.com/office/drawing/2014/main" xmlns="" id="{F139CDB6-7F87-6957-191E-40CB0E1E1D4C}"/>
              </a:ext>
            </a:extLst>
          </p:cNvPr>
          <p:cNvSpPr/>
          <p:nvPr/>
        </p:nvSpPr>
        <p:spPr>
          <a:xfrm>
            <a:off x="7498582" y="2426278"/>
            <a:ext cx="276637" cy="243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xmlns="" id="{6B007C12-E0D1-00E3-F155-B9EF6DF6F27F}"/>
              </a:ext>
            </a:extLst>
          </p:cNvPr>
          <p:cNvSpPr txBox="1"/>
          <p:nvPr/>
        </p:nvSpPr>
        <p:spPr>
          <a:xfrm>
            <a:off x="7330010" y="2641357"/>
            <a:ext cx="613104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60" b="1" dirty="0">
                <a:solidFill>
                  <a:srgbClr val="00B050"/>
                </a:solidFill>
              </a:rPr>
              <a:t>ZD Dolní Újezd</a:t>
            </a:r>
            <a:endParaRPr lang="en-US" sz="1260" b="1" dirty="0">
              <a:solidFill>
                <a:srgbClr val="00B05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xmlns="" id="{9DE1D355-E71E-08BE-B52A-445EA8DB9DFF}"/>
              </a:ext>
            </a:extLst>
          </p:cNvPr>
          <p:cNvSpPr txBox="1"/>
          <p:nvPr/>
        </p:nvSpPr>
        <p:spPr>
          <a:xfrm>
            <a:off x="7442378" y="2110846"/>
            <a:ext cx="528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/>
              <a:t>1,07</a:t>
            </a:r>
            <a:endParaRPr lang="en-US" sz="1100" b="1" dirty="0"/>
          </a:p>
        </p:txBody>
      </p: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xmlns="" id="{BBEE94BA-001B-CEDA-D1E1-F2F4A3F1FC0A}"/>
              </a:ext>
            </a:extLst>
          </p:cNvPr>
          <p:cNvCxnSpPr>
            <a:cxnSpLocks/>
          </p:cNvCxnSpPr>
          <p:nvPr/>
        </p:nvCxnSpPr>
        <p:spPr>
          <a:xfrm>
            <a:off x="7636562" y="284889"/>
            <a:ext cx="338" cy="14096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3" name="Zástupný obsah 4">
            <a:extLst>
              <a:ext uri="{FF2B5EF4-FFF2-40B4-BE49-F238E27FC236}">
                <a16:creationId xmlns:a16="http://schemas.microsoft.com/office/drawing/2014/main" xmlns="" id="{F3510FE6-09CA-9947-4632-F42101326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084" y="-5657"/>
            <a:ext cx="4206828" cy="3177001"/>
          </a:xfrm>
          <a:prstGeom prst="rect">
            <a:avLst/>
          </a:prstGeom>
        </p:spPr>
      </p:pic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xmlns="" id="{02577DA8-0C37-C616-C676-10CB065DDD5C}"/>
              </a:ext>
            </a:extLst>
          </p:cNvPr>
          <p:cNvCxnSpPr>
            <a:cxnSpLocks/>
          </p:cNvCxnSpPr>
          <p:nvPr/>
        </p:nvCxnSpPr>
        <p:spPr>
          <a:xfrm flipH="1" flipV="1">
            <a:off x="8333509" y="2548252"/>
            <a:ext cx="426027" cy="6856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TextovéPole 54">
            <a:extLst>
              <a:ext uri="{FF2B5EF4-FFF2-40B4-BE49-F238E27FC236}">
                <a16:creationId xmlns:a16="http://schemas.microsoft.com/office/drawing/2014/main" xmlns="" id="{A32B9ACD-BB48-5AEA-15F5-F55ECF6F0C9F}"/>
              </a:ext>
            </a:extLst>
          </p:cNvPr>
          <p:cNvSpPr txBox="1"/>
          <p:nvPr/>
        </p:nvSpPr>
        <p:spPr>
          <a:xfrm>
            <a:off x="8115863" y="3177001"/>
            <a:ext cx="395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Česká republika vykazuje nejvyšší tempo poklesu prodejů POR v rámci sledovaných zemí v EU (-37%).</a:t>
            </a:r>
          </a:p>
        </p:txBody>
      </p:sp>
      <p:graphicFrame>
        <p:nvGraphicFramePr>
          <p:cNvPr id="59" name="Graf 58">
            <a:extLst>
              <a:ext uri="{FF2B5EF4-FFF2-40B4-BE49-F238E27FC236}">
                <a16:creationId xmlns:a16="http://schemas.microsoft.com/office/drawing/2014/main" xmlns="" id="{874C41E0-FA1E-7E8A-BBC8-B38289602C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539466"/>
              </p:ext>
            </p:extLst>
          </p:nvPr>
        </p:nvGraphicFramePr>
        <p:xfrm>
          <a:off x="3432536" y="3725036"/>
          <a:ext cx="8744564" cy="31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0" name="TextovéPole 59">
            <a:extLst>
              <a:ext uri="{FF2B5EF4-FFF2-40B4-BE49-F238E27FC236}">
                <a16:creationId xmlns:a16="http://schemas.microsoft.com/office/drawing/2014/main" xmlns="" id="{9720FC11-3B79-7A8F-09BD-836BCF216769}"/>
              </a:ext>
            </a:extLst>
          </p:cNvPr>
          <p:cNvSpPr txBox="1"/>
          <p:nvPr/>
        </p:nvSpPr>
        <p:spPr>
          <a:xfrm>
            <a:off x="14900" y="2105918"/>
            <a:ext cx="3337900" cy="474745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chemeClr val="tx1"/>
                </a:solidFill>
              </a:rPr>
              <a:t>Zemědělské družstvo Dolní Újezd v roce 2021 </a:t>
            </a:r>
            <a:r>
              <a:rPr lang="cs-CZ" sz="1500" dirty="0">
                <a:solidFill>
                  <a:schemeClr val="tx1"/>
                </a:solidFill>
              </a:rPr>
              <a:t>spotřebovalo </a:t>
            </a:r>
            <a:r>
              <a:rPr lang="cs-CZ" sz="1500" b="1" dirty="0">
                <a:solidFill>
                  <a:schemeClr val="tx1"/>
                </a:solidFill>
              </a:rPr>
              <a:t>1,07 kg/ha </a:t>
            </a:r>
            <a:r>
              <a:rPr lang="cs-CZ" sz="1500" dirty="0">
                <a:solidFill>
                  <a:schemeClr val="tx1"/>
                </a:solidFill>
              </a:rPr>
              <a:t>účinné látky na hektar orné půdy.</a:t>
            </a:r>
          </a:p>
          <a:p>
            <a:endParaRPr lang="cs-CZ" sz="100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</a:rPr>
              <a:t>Vše závisí na rozmanitosti osevních postupů a zastoupení živočišné výroby v podniku.</a:t>
            </a:r>
          </a:p>
          <a:p>
            <a:endParaRPr lang="cs-CZ" sz="1000" dirty="0">
              <a:solidFill>
                <a:schemeClr val="tx1"/>
              </a:solidFill>
            </a:endParaRPr>
          </a:p>
          <a:p>
            <a:r>
              <a:rPr lang="cs-CZ" sz="1500" b="1" dirty="0">
                <a:solidFill>
                  <a:schemeClr val="tx1"/>
                </a:solidFill>
              </a:rPr>
              <a:t>Luskovinoobilné směsky , jetele – pro výrobu krmení jsou pěstovány bez použití POR ( cca 12% plochy orné půdy).</a:t>
            </a:r>
          </a:p>
          <a:p>
            <a:endParaRPr lang="cs-CZ" sz="105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</a:rPr>
              <a:t>Krmná řepa je pěstována pouze na 6 ha.</a:t>
            </a:r>
          </a:p>
          <a:p>
            <a:endParaRPr lang="cs-CZ" sz="1050" dirty="0">
              <a:solidFill>
                <a:schemeClr val="tx1"/>
              </a:solidFill>
            </a:endParaRPr>
          </a:p>
          <a:p>
            <a:r>
              <a:rPr lang="cs-CZ" sz="1500" dirty="0">
                <a:solidFill>
                  <a:schemeClr val="tx1"/>
                </a:solidFill>
              </a:rPr>
              <a:t>Do budoucna plánujeme </a:t>
            </a:r>
            <a:r>
              <a:rPr lang="cs-CZ" sz="1500" b="1" dirty="0">
                <a:solidFill>
                  <a:schemeClr val="tx1"/>
                </a:solidFill>
              </a:rPr>
              <a:t>zatížení POR ještě snižovat </a:t>
            </a:r>
            <a:r>
              <a:rPr lang="cs-CZ" sz="1500" dirty="0">
                <a:solidFill>
                  <a:schemeClr val="tx1"/>
                </a:solidFill>
              </a:rPr>
              <a:t>novými </a:t>
            </a:r>
            <a:r>
              <a:rPr lang="cs-CZ" sz="1500" b="1" dirty="0">
                <a:solidFill>
                  <a:schemeClr val="tx1"/>
                </a:solidFill>
              </a:rPr>
              <a:t>precizními technologiemi. </a:t>
            </a:r>
          </a:p>
          <a:p>
            <a:r>
              <a:rPr lang="cs-CZ" sz="1500" dirty="0">
                <a:solidFill>
                  <a:schemeClr val="tx1"/>
                </a:solidFill>
              </a:rPr>
              <a:t>Jedná se o </a:t>
            </a:r>
            <a:r>
              <a:rPr lang="cs-CZ" sz="1500" b="1" dirty="0">
                <a:solidFill>
                  <a:schemeClr val="tx1"/>
                </a:solidFill>
              </a:rPr>
              <a:t>variabilní aplikace </a:t>
            </a:r>
            <a:r>
              <a:rPr lang="cs-CZ" sz="1500" dirty="0">
                <a:solidFill>
                  <a:schemeClr val="tx1"/>
                </a:solidFill>
              </a:rPr>
              <a:t>na základě předpisových map, </a:t>
            </a:r>
            <a:r>
              <a:rPr lang="cs-CZ" sz="1500" b="1" dirty="0">
                <a:solidFill>
                  <a:schemeClr val="tx1"/>
                </a:solidFill>
              </a:rPr>
              <a:t>páskové ošetřování </a:t>
            </a:r>
            <a:r>
              <a:rPr lang="cs-CZ" sz="1500" dirty="0">
                <a:solidFill>
                  <a:schemeClr val="tx1"/>
                </a:solidFill>
              </a:rPr>
              <a:t>širokořádkových plodin atd. </a:t>
            </a:r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16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Pásové aplikace POR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Ekonomika – Ekologie – Energie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Široké použití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Herbicidy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Insekticidy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Regulátory růstu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Fungicidy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Řepka, kukuřice, řepa, slunečnice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Požadavky na stroje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Limity terminálů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PR pro laickou veřejnost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E4FD3CD-6A17-57AD-8724-E934BD053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8" y="0"/>
            <a:ext cx="5929746" cy="33361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8A8C3C4-E603-2578-764F-0B22F4E64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9" y="2410691"/>
            <a:ext cx="5929745" cy="44473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6453667B-4C2B-7097-62B1-7E51B82C6D3E}"/>
              </a:ext>
            </a:extLst>
          </p:cNvPr>
          <p:cNvSpPr txBox="1"/>
          <p:nvPr/>
        </p:nvSpPr>
        <p:spPr>
          <a:xfrm>
            <a:off x="11022968" y="103909"/>
            <a:ext cx="104948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8.9.2022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7FC460BB-63ED-2A13-1621-3B368DE12D3E}"/>
              </a:ext>
            </a:extLst>
          </p:cNvPr>
          <p:cNvSpPr txBox="1"/>
          <p:nvPr/>
        </p:nvSpPr>
        <p:spPr>
          <a:xfrm>
            <a:off x="10931236" y="2504209"/>
            <a:ext cx="1141214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13.9.2022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7821D1C5-0126-E9A8-D87E-19D9AEE3B7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t="12" r="26449" b="-12"/>
          <a:stretch/>
        </p:blipFill>
        <p:spPr>
          <a:xfrm>
            <a:off x="3352800" y="1611"/>
            <a:ext cx="3588327" cy="685638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BBBC7722-A00D-664B-0F1A-1D7CECA3DB5E}"/>
              </a:ext>
            </a:extLst>
          </p:cNvPr>
          <p:cNvSpPr txBox="1"/>
          <p:nvPr/>
        </p:nvSpPr>
        <p:spPr>
          <a:xfrm>
            <a:off x="5569527" y="103909"/>
            <a:ext cx="1139481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23.9.2022</a:t>
            </a:r>
          </a:p>
        </p:txBody>
      </p:sp>
    </p:spTree>
    <p:extLst>
      <p:ext uri="{BB962C8B-B14F-4D97-AF65-F5344CB8AC3E}">
        <p14:creationId xmlns:p14="http://schemas.microsoft.com/office/powerpoint/2010/main" val="1278627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Pásové aplikace POR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Ekonomika – Ekologie – Energie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Široké použití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Herbicidy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Insekticidy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Regulátory růstu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Fungicidy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Řepka, kukuřice, řepa, slunečnice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Požadavky na stroje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Limity terminálů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PR pro laickou veřejnost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F960BEE-A55A-F4B1-6722-893812E03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97" b="46512"/>
          <a:stretch/>
        </p:blipFill>
        <p:spPr>
          <a:xfrm>
            <a:off x="3345321" y="1543049"/>
            <a:ext cx="8858252" cy="53141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DD4CCA0E-9CF7-9A6B-696D-0CB36B1B6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5564"/>
          <a:stretch/>
        </p:blipFill>
        <p:spPr>
          <a:xfrm>
            <a:off x="3352800" y="805"/>
            <a:ext cx="8839202" cy="4196391"/>
          </a:xfrm>
          <a:prstGeom prst="rect">
            <a:avLst/>
          </a:prstGeom>
        </p:spPr>
      </p:pic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xmlns="" id="{AF0E98D7-ADFA-A66F-CCED-83647A4A2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303894"/>
              </p:ext>
            </p:extLst>
          </p:nvPr>
        </p:nvGraphicFramePr>
        <p:xfrm>
          <a:off x="5988627" y="2862262"/>
          <a:ext cx="3508664" cy="1334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6406">
                  <a:extLst>
                    <a:ext uri="{9D8B030D-6E8A-4147-A177-3AD203B41FA5}">
                      <a16:colId xmlns:a16="http://schemas.microsoft.com/office/drawing/2014/main" xmlns="" val="1249278994"/>
                    </a:ext>
                  </a:extLst>
                </a:gridCol>
                <a:gridCol w="683922">
                  <a:extLst>
                    <a:ext uri="{9D8B030D-6E8A-4147-A177-3AD203B41FA5}">
                      <a16:colId xmlns:a16="http://schemas.microsoft.com/office/drawing/2014/main" xmlns="" val="1026411301"/>
                    </a:ext>
                  </a:extLst>
                </a:gridCol>
                <a:gridCol w="1228923">
                  <a:extLst>
                    <a:ext uri="{9D8B030D-6E8A-4147-A177-3AD203B41FA5}">
                      <a16:colId xmlns:a16="http://schemas.microsoft.com/office/drawing/2014/main" xmlns="" val="3915001163"/>
                    </a:ext>
                  </a:extLst>
                </a:gridCol>
                <a:gridCol w="769413">
                  <a:extLst>
                    <a:ext uri="{9D8B030D-6E8A-4147-A177-3AD203B41FA5}">
                      <a16:colId xmlns:a16="http://schemas.microsoft.com/office/drawing/2014/main" xmlns="" val="3946594568"/>
                    </a:ext>
                  </a:extLst>
                </a:gridCol>
              </a:tblGrid>
              <a:tr h="190705"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 err="1">
                          <a:effectLst/>
                        </a:rPr>
                        <a:t>Aplikovana</a:t>
                      </a:r>
                      <a:r>
                        <a:rPr lang="cs-CZ" sz="1000" u="none" strike="noStrike" dirty="0">
                          <a:effectLst/>
                        </a:rPr>
                        <a:t> plocha /cm/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8391468"/>
                  </a:ext>
                </a:extLst>
              </a:tr>
              <a:tr h="190705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Výška ramen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40°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40°pootočeno o 30°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max. úspora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589678830"/>
                  </a:ext>
                </a:extLst>
              </a:tr>
              <a:tr h="190705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36,4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31,5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37%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72039157"/>
                  </a:ext>
                </a:extLst>
              </a:tr>
              <a:tr h="190705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40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29,1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25,2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50%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199803746"/>
                  </a:ext>
                </a:extLst>
              </a:tr>
              <a:tr h="190705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25,5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22,1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56%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19580590"/>
                  </a:ext>
                </a:extLst>
              </a:tr>
              <a:tr h="190705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21,8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18,9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62%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6170170"/>
                  </a:ext>
                </a:extLst>
              </a:tr>
              <a:tr h="190705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18,2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15,8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68%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42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57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Pásové aplikace POR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Ekonomika – Ekologie – Energie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Široké použití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Herbicidy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Insekticidy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Regulátory růstu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Fungicidy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Řepka, kukuřice, řepa, slunečnice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Požadavky na stroje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Limity terminálů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PR pro laickou veřejnost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F960BEE-A55A-F4B1-6722-893812E03D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97" b="46512"/>
          <a:stretch/>
        </p:blipFill>
        <p:spPr>
          <a:xfrm>
            <a:off x="3356338" y="1543050"/>
            <a:ext cx="8858250" cy="5314144"/>
          </a:xfrm>
          <a:prstGeom prst="rect">
            <a:avLst/>
          </a:prstGeom>
        </p:spPr>
      </p:pic>
      <p:pic>
        <p:nvPicPr>
          <p:cNvPr id="4" name="IMG_1283">
            <a:hlinkClick r:id="" action="ppaction://media"/>
            <a:extLst>
              <a:ext uri="{FF2B5EF4-FFF2-40B4-BE49-F238E27FC236}">
                <a16:creationId xmlns:a16="http://schemas.microsoft.com/office/drawing/2014/main" xmlns="" id="{1AE80A9F-2499-AD65-5964-1F26032918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0"/>
            <a:ext cx="8839199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F61CC4D-FF05-D583-7525-5AA848EF1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0" y="-19350"/>
            <a:ext cx="9710693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</a:rPr>
              <a:t>Charakteristika podniku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Rostlinná výroba 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7800 ha z toho 990 ha TTP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Cca ½ výměry slouží na výrobu krmení pro ŽV</a:t>
            </a:r>
          </a:p>
          <a:p>
            <a:r>
              <a:rPr lang="cs-CZ" sz="2000" dirty="0">
                <a:solidFill>
                  <a:schemeClr val="tx1"/>
                </a:solidFill>
              </a:rPr>
              <a:t>Živočišná výroba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Celkem cca 4500 ks skotu 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Z toho 2000 ks dojnic</a:t>
            </a:r>
          </a:p>
          <a:p>
            <a:r>
              <a:rPr lang="cs-CZ" sz="2000" dirty="0">
                <a:solidFill>
                  <a:schemeClr val="tx1"/>
                </a:solidFill>
              </a:rPr>
              <a:t>Přidružená výroba 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Výroba skleníků - EKOGARDEN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Šití pracovních oděvů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Servis dojícího zařízení</a:t>
            </a:r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4"/>
          <a:stretch/>
        </p:blipFill>
        <p:spPr>
          <a:xfrm>
            <a:off x="8122229" y="4468091"/>
            <a:ext cx="4069771" cy="23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0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Zonální aplikace herbicidu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2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Spolupráce s firmou </a:t>
            </a:r>
            <a:r>
              <a:rPr lang="cs-CZ" dirty="0" err="1">
                <a:solidFill>
                  <a:schemeClr val="tx1"/>
                </a:solidFill>
              </a:rPr>
              <a:t>LeadingFarmers</a:t>
            </a:r>
            <a:endParaRPr lang="cs-CZ" dirty="0">
              <a:solidFill>
                <a:schemeClr val="tx1"/>
              </a:solidFill>
            </a:endParaRP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Řešení pro plevele v obilovinách  - další plodiny budou následovat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Vhodné pro jarní opravy v ozimých obilovinách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Řešení pro jarní obiloviny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Vyhodnocení lokálního zaplevelení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Sekce po 6ti metrech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Úspora &gt; 25% přípravku</a:t>
            </a: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8E82B75-2009-A421-B220-940E4A49E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2" t="10455" r="6010" b="11667"/>
          <a:stretch/>
        </p:blipFill>
        <p:spPr>
          <a:xfrm>
            <a:off x="3352800" y="1517073"/>
            <a:ext cx="5046518" cy="53409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711184EF-D354-2851-CF8F-098AD1A996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r="10504"/>
          <a:stretch/>
        </p:blipFill>
        <p:spPr>
          <a:xfrm>
            <a:off x="8399317" y="0"/>
            <a:ext cx="3792682" cy="40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9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Zonální aplikace herbicidu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2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Spolupráce s firmou Bayer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Řešení pro vytrvalé plevele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Pcháč, pýr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Naskenování pozemku dronem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Předání aplikační mapy / úprava pro terminál – vyloučené zóny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Celková úspora 75 – 95 %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Limity aplikace</a:t>
            </a: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576424B-4FFE-51D9-8815-D1D96917A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12214" r="20227" b="7018"/>
          <a:stretch/>
        </p:blipFill>
        <p:spPr>
          <a:xfrm>
            <a:off x="3602182" y="1502"/>
            <a:ext cx="8046027" cy="685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8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Zonální aplikace herbicidu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Spolupráce s firmou Bayer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Naskenování pozemku dronem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Předání aplikační mapy / úprava pro terminál – vyloučené zóny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Celková úspora 75 – 95 %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Limity aplikace</a:t>
            </a: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IMG_1190">
            <a:hlinkClick r:id="" action="ppaction://media"/>
            <a:extLst>
              <a:ext uri="{FF2B5EF4-FFF2-40B4-BE49-F238E27FC236}">
                <a16:creationId xmlns:a16="http://schemas.microsoft.com/office/drawing/2014/main" xmlns="" id="{8438CFD4-C888-922E-E2E3-7D1F86F12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942975"/>
            <a:ext cx="8839199" cy="49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8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Zonální aplikace herbicidu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Spolupráce s firmou Bayer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Naskenování pozemku dronem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Předání aplikační mapy / úprava pro terminál – vyloučené zóny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Celková úspora 75 – 95 %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Limity aplikace</a:t>
            </a: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55F9AC1-485F-011C-8C20-5E876168C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43559"/>
            <a:ext cx="8839200" cy="49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15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0325"/>
            <a:ext cx="12192000" cy="914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0498" y="1344785"/>
            <a:ext cx="9144000" cy="2387600"/>
          </a:xfrm>
        </p:spPr>
        <p:txBody>
          <a:bodyPr/>
          <a:lstStyle/>
          <a:p>
            <a:r>
              <a:rPr lang="cs-CZ" b="1" dirty="0"/>
              <a:t>Děkuji za pozornost</a:t>
            </a:r>
            <a:br>
              <a:rPr lang="cs-CZ" b="1" dirty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10633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EE87A8D-E358-1C75-237A-73255E95D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r="14048"/>
          <a:stretch/>
        </p:blipFill>
        <p:spPr>
          <a:xfrm rot="5400000">
            <a:off x="4385383" y="-1032583"/>
            <a:ext cx="2753554" cy="481872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Témata k diskuzi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GIS &amp; Satelitní snímky</a:t>
            </a:r>
          </a:p>
          <a:p>
            <a:r>
              <a:rPr lang="cs-CZ" sz="2000" dirty="0">
                <a:solidFill>
                  <a:schemeClr val="tx1"/>
                </a:solidFill>
              </a:rPr>
              <a:t>Pomocné plodiny</a:t>
            </a:r>
          </a:p>
          <a:p>
            <a:pPr lvl="1"/>
            <a:r>
              <a:rPr lang="cs-CZ" sz="1600" dirty="0">
                <a:solidFill>
                  <a:schemeClr val="tx1"/>
                </a:solidFill>
              </a:rPr>
              <a:t>Řepka, mák</a:t>
            </a:r>
          </a:p>
          <a:p>
            <a:r>
              <a:rPr lang="cs-CZ" sz="2000" dirty="0">
                <a:solidFill>
                  <a:schemeClr val="tx1"/>
                </a:solidFill>
              </a:rPr>
              <a:t>Meziplodiny &amp; </a:t>
            </a:r>
            <a:r>
              <a:rPr lang="cs-CZ" sz="2000" dirty="0" err="1">
                <a:solidFill>
                  <a:schemeClr val="tx1"/>
                </a:solidFill>
              </a:rPr>
              <a:t>půdoochranné</a:t>
            </a:r>
            <a:r>
              <a:rPr lang="cs-CZ" sz="2000" dirty="0">
                <a:solidFill>
                  <a:schemeClr val="tx1"/>
                </a:solidFill>
              </a:rPr>
              <a:t> technologie</a:t>
            </a:r>
          </a:p>
          <a:p>
            <a:r>
              <a:rPr lang="cs-CZ" sz="2000" dirty="0">
                <a:solidFill>
                  <a:schemeClr val="tx1"/>
                </a:solidFill>
              </a:rPr>
              <a:t>Využití organických hnojiv</a:t>
            </a:r>
          </a:p>
          <a:p>
            <a:pPr lvl="1"/>
            <a:r>
              <a:rPr lang="cs-CZ" sz="1600" dirty="0" err="1">
                <a:solidFill>
                  <a:schemeClr val="tx1"/>
                </a:solidFill>
              </a:rPr>
              <a:t>Strip-till</a:t>
            </a:r>
            <a:r>
              <a:rPr lang="cs-CZ" sz="1600" dirty="0">
                <a:solidFill>
                  <a:schemeClr val="tx1"/>
                </a:solidFill>
              </a:rPr>
              <a:t>, náhrada minerálních</a:t>
            </a:r>
          </a:p>
          <a:p>
            <a:r>
              <a:rPr lang="cs-CZ" sz="2000" dirty="0">
                <a:solidFill>
                  <a:schemeClr val="tx1"/>
                </a:solidFill>
              </a:rPr>
              <a:t>Variabilní aplikace</a:t>
            </a:r>
          </a:p>
          <a:p>
            <a:pPr lvl="1"/>
            <a:r>
              <a:rPr lang="cs-CZ" sz="1600" dirty="0">
                <a:solidFill>
                  <a:schemeClr val="tx1"/>
                </a:solidFill>
              </a:rPr>
              <a:t>Hnojiva</a:t>
            </a:r>
          </a:p>
          <a:p>
            <a:pPr lvl="1"/>
            <a:r>
              <a:rPr lang="cs-CZ" sz="1600" dirty="0">
                <a:solidFill>
                  <a:schemeClr val="tx1"/>
                </a:solidFill>
              </a:rPr>
              <a:t>POR </a:t>
            </a:r>
          </a:p>
          <a:p>
            <a:r>
              <a:rPr lang="cs-CZ" sz="2000" dirty="0">
                <a:solidFill>
                  <a:schemeClr val="tx1"/>
                </a:solidFill>
              </a:rPr>
              <a:t>Pásové aplikace</a:t>
            </a:r>
          </a:p>
          <a:p>
            <a:pPr lvl="1"/>
            <a:r>
              <a:rPr lang="cs-CZ" sz="1600" dirty="0">
                <a:solidFill>
                  <a:schemeClr val="tx1"/>
                </a:solidFill>
              </a:rPr>
              <a:t>Kukuřice, řepka, řepa</a:t>
            </a:r>
          </a:p>
          <a:p>
            <a:r>
              <a:rPr lang="cs-CZ" sz="2000" dirty="0">
                <a:solidFill>
                  <a:schemeClr val="tx1"/>
                </a:solidFill>
              </a:rPr>
              <a:t>Zonální aplikace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B78F511-6CE4-154C-2BC2-B451DE557E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8"/>
          <a:stretch/>
        </p:blipFill>
        <p:spPr>
          <a:xfrm>
            <a:off x="7641767" y="-2"/>
            <a:ext cx="4550231" cy="25745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33CB3817-F8EB-53DA-A048-5D4AC49B14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90" t="16634" r="8667" b="8241"/>
          <a:stretch/>
        </p:blipFill>
        <p:spPr>
          <a:xfrm>
            <a:off x="3352798" y="2523973"/>
            <a:ext cx="4550231" cy="3036142"/>
          </a:xfrm>
          <a:prstGeom prst="rect">
            <a:avLst/>
          </a:prstGeom>
        </p:spPr>
      </p:pic>
      <p:pic>
        <p:nvPicPr>
          <p:cNvPr id="7" name="Zástupný obsah 4">
            <a:extLst>
              <a:ext uri="{FF2B5EF4-FFF2-40B4-BE49-F238E27FC236}">
                <a16:creationId xmlns:a16="http://schemas.microsoft.com/office/drawing/2014/main" xmlns="" id="{A5A7353E-94C5-4CDD-C427-6C9C6CCC31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b="30985"/>
          <a:stretch/>
        </p:blipFill>
        <p:spPr>
          <a:xfrm>
            <a:off x="7641771" y="4707849"/>
            <a:ext cx="4550229" cy="21501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2DD23736-1D30-A36A-1E21-DF528B61FC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55" b="14889"/>
          <a:stretch/>
        </p:blipFill>
        <p:spPr>
          <a:xfrm>
            <a:off x="7641769" y="2523973"/>
            <a:ext cx="4550231" cy="21838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8DC51F12-9D14-6F5D-6ED2-98B3F105A6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9379" r="28286" b="43105"/>
          <a:stretch/>
        </p:blipFill>
        <p:spPr>
          <a:xfrm>
            <a:off x="3352797" y="4707849"/>
            <a:ext cx="4288970" cy="215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8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0E2208C-8861-A23D-CE3E-CA581E249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7" t="11191" r="19786" b="9365"/>
          <a:stretch/>
        </p:blipFill>
        <p:spPr>
          <a:xfrm>
            <a:off x="6645723" y="2952207"/>
            <a:ext cx="5546278" cy="39057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7ADDD1F7-1A6A-3403-1E42-E12310BE6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7" t="14694" r="21278" b="7919"/>
          <a:stretch/>
        </p:blipFill>
        <p:spPr>
          <a:xfrm>
            <a:off x="6596743" y="0"/>
            <a:ext cx="5595257" cy="348074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GIS </a:t>
            </a:r>
            <a:br>
              <a:rPr lang="cs-CZ" sz="3600" dirty="0">
                <a:solidFill>
                  <a:schemeClr val="tx1"/>
                </a:solidFill>
              </a:rPr>
            </a:br>
            <a:r>
              <a:rPr lang="cs-CZ" sz="3600" dirty="0">
                <a:solidFill>
                  <a:schemeClr val="tx1"/>
                </a:solidFill>
              </a:rPr>
              <a:t>Satelitní snímky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Získání dat z LPIS a zobrazení</a:t>
            </a:r>
          </a:p>
          <a:p>
            <a:pPr marL="228600" lvl="1">
              <a:spcBef>
                <a:spcPts val="1000"/>
              </a:spcBef>
            </a:pPr>
            <a:r>
              <a:rPr lang="cs-CZ" sz="2000" dirty="0">
                <a:solidFill>
                  <a:schemeClr val="tx1"/>
                </a:solidFill>
              </a:rPr>
              <a:t>Tvorba plodinových map – lehčí orientace pracovníků mezi pozemky</a:t>
            </a:r>
          </a:p>
          <a:p>
            <a:pPr marL="228600" lvl="1">
              <a:spcBef>
                <a:spcPts val="1000"/>
              </a:spcBef>
            </a:pPr>
            <a:r>
              <a:rPr lang="cs-CZ" sz="2000" dirty="0">
                <a:solidFill>
                  <a:schemeClr val="tx1"/>
                </a:solidFill>
              </a:rPr>
              <a:t>dělní pozemků a vytváření AB linií </a:t>
            </a:r>
          </a:p>
          <a:p>
            <a:pPr marL="228600" lvl="1">
              <a:spcBef>
                <a:spcPts val="1000"/>
              </a:spcBef>
            </a:pPr>
            <a:r>
              <a:rPr lang="cs-CZ" sz="2000" dirty="0">
                <a:solidFill>
                  <a:schemeClr val="tx1"/>
                </a:solidFill>
              </a:rPr>
              <a:t>zobrazení a zpracování satelitních snímků</a:t>
            </a:r>
          </a:p>
          <a:p>
            <a:pPr marL="228600" lvl="1">
              <a:spcBef>
                <a:spcPts val="1000"/>
              </a:spcBef>
            </a:pPr>
            <a:r>
              <a:rPr lang="cs-CZ" sz="2000" dirty="0">
                <a:solidFill>
                  <a:schemeClr val="tx1"/>
                </a:solidFill>
              </a:rPr>
              <a:t>zobrazení AZP a možnost torby aplikačních map zásobního hnojení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DFDB6455-4BF5-5D40-FEDA-B65ABB89D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6243" r="66021" b="4571"/>
          <a:stretch/>
        </p:blipFill>
        <p:spPr>
          <a:xfrm>
            <a:off x="-1" y="0"/>
            <a:ext cx="7694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09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3CDB1AF3-D307-28CB-1076-1E169C848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7" y="3428997"/>
            <a:ext cx="4572001" cy="34290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Pomocné plodiny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Mák + oves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Setí ob botku na 30 cm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Protierozní efekt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Přísun organiky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Pšenice + peluška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Struktura půdy po kukuřici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Vázání dusíku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Řepka + směs plodin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Atraktanty pro škůdce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Slévavost půdy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Vázání vzdušného dusíku</a:t>
            </a:r>
          </a:p>
          <a:p>
            <a:pPr marL="457200" lvl="3" indent="0"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lvl="2" indent="0"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21FA9D9-E5F0-6F6C-1513-61594E07F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0"/>
            <a:ext cx="4572000" cy="3429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CBA4267-1A68-1691-258E-B67659929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"/>
            <a:ext cx="4572000" cy="3429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0E748DF0-5AFE-AE12-78AB-B060C6270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1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Pomocné plodiny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Mák + oves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Setí ob botku na 30 cm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Protierozní efekt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Přísun organiky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Pšenice + peluška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Struktura půdy po kukuřici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Vázání dusíku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Řepka + směs plodin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Atraktanty pro škůdce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Slévavost půdy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Vázání vzdušného dusíku</a:t>
            </a:r>
          </a:p>
          <a:p>
            <a:pPr marL="457200" lvl="3" indent="0"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lvl="2" indent="0"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9EFFDEF-619E-2530-D201-146FFDFC4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4572000" cy="3429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45870BC7-98F1-69DF-90F4-4A226D969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20CB454-72A9-52F6-450F-B48053D674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8" r="11111" b="22444"/>
          <a:stretch/>
        </p:blipFill>
        <p:spPr>
          <a:xfrm rot="5400000">
            <a:off x="3125257" y="2934758"/>
            <a:ext cx="4150786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Pomocné plodiny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Mák + oves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Setí ob botku na 30 cm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Protierozní efekt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Přísun organiky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Pšenice + peluška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Struktura půdy po kukuřici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Vázání dusíku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Řepka + směs plodin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Atraktanty pro škůdce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Slévavost půdy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Vázání vzdušného dusíku</a:t>
            </a:r>
          </a:p>
          <a:p>
            <a:pPr marL="457200" lvl="3" indent="0"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lvl="2" indent="0"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B28C678-37DE-D6F4-937B-35DF16547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4565072" cy="34238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033E7752-6A9E-0150-7325-D30C77D2E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27" y="0"/>
            <a:ext cx="4565072" cy="342380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9FEA074A-F6B6-E289-A466-EA340172D9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3803"/>
            <a:ext cx="4578929" cy="34341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D3180E7C-BAE5-D03C-BD80-4E58E28E53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32" y="3408218"/>
            <a:ext cx="4613567" cy="3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0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Pomocné plodiny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Mák + oves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Setí ob botku na 30 cm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Protierozní efekt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Přísun organiky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Pšenice + peluška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Struktura půdy po kukuřici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Vázání dusíku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Řepka + směs plodin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Atraktanty pro škůdce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Slévavost půdy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Vázání vzdušného dusíku</a:t>
            </a:r>
          </a:p>
          <a:p>
            <a:pPr marL="457200" lvl="3" indent="0"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lvl="2" indent="0"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B28C678-37DE-D6F4-937B-35DF16547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4565072" cy="34238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033E7752-6A9E-0150-7325-D30C77D2E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27" y="0"/>
            <a:ext cx="4565072" cy="342380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9FEA074A-F6B6-E289-A466-EA340172D9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3803"/>
            <a:ext cx="4578929" cy="34341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D3180E7C-BAE5-D03C-BD80-4E58E28E53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32" y="3408218"/>
            <a:ext cx="4613567" cy="3460175"/>
          </a:xfrm>
          <a:prstGeom prst="rect">
            <a:avLst/>
          </a:prstGeom>
        </p:spPr>
      </p:pic>
      <p:graphicFrame>
        <p:nvGraphicFramePr>
          <p:cNvPr id="16" name="Tabulka 5">
            <a:extLst>
              <a:ext uri="{FF2B5EF4-FFF2-40B4-BE49-F238E27FC236}">
                <a16:creationId xmlns:a16="http://schemas.microsoft.com/office/drawing/2014/main" xmlns="" id="{E19E76BF-1510-2D1C-D588-6DC812A4D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92054"/>
              </p:ext>
            </p:extLst>
          </p:nvPr>
        </p:nvGraphicFramePr>
        <p:xfrm>
          <a:off x="4940934" y="1941280"/>
          <a:ext cx="5371986" cy="333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662">
                  <a:extLst>
                    <a:ext uri="{9D8B030D-6E8A-4147-A177-3AD203B41FA5}">
                      <a16:colId xmlns:a16="http://schemas.microsoft.com/office/drawing/2014/main" xmlns="" val="2530312655"/>
                    </a:ext>
                  </a:extLst>
                </a:gridCol>
                <a:gridCol w="1790662">
                  <a:extLst>
                    <a:ext uri="{9D8B030D-6E8A-4147-A177-3AD203B41FA5}">
                      <a16:colId xmlns:a16="http://schemas.microsoft.com/office/drawing/2014/main" xmlns="" val="1170200282"/>
                    </a:ext>
                  </a:extLst>
                </a:gridCol>
                <a:gridCol w="1790662">
                  <a:extLst>
                    <a:ext uri="{9D8B030D-6E8A-4147-A177-3AD203B41FA5}">
                      <a16:colId xmlns:a16="http://schemas.microsoft.com/office/drawing/2014/main" xmlns="" val="4212553092"/>
                    </a:ext>
                  </a:extLst>
                </a:gridCol>
              </a:tblGrid>
              <a:tr h="1028100">
                <a:tc>
                  <a:txBody>
                    <a:bodyPr/>
                    <a:lstStyle/>
                    <a:p>
                      <a:r>
                        <a:rPr lang="cs-CZ" dirty="0"/>
                        <a:t>Řepka </a:t>
                      </a:r>
                      <a:r>
                        <a:rPr lang="cs-CZ" dirty="0" err="1"/>
                        <a:t>ouzimá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 pomocnou plodinou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Bez pomocné plodiny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9686418"/>
                  </a:ext>
                </a:extLst>
              </a:tr>
              <a:tr h="385678">
                <a:tc>
                  <a:txBody>
                    <a:bodyPr/>
                    <a:lstStyle/>
                    <a:p>
                      <a:r>
                        <a:rPr lang="cs-CZ" dirty="0"/>
                        <a:t>výnos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5.027 t/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4.606 t/ha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9074093"/>
                  </a:ext>
                </a:extLst>
              </a:tr>
              <a:tr h="385678">
                <a:tc>
                  <a:txBody>
                    <a:bodyPr/>
                    <a:lstStyle/>
                    <a:p>
                      <a:r>
                        <a:rPr lang="cs-CZ" dirty="0"/>
                        <a:t>Potřeba pesticidů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4635737"/>
                  </a:ext>
                </a:extLst>
              </a:tr>
              <a:tr h="553592">
                <a:tc>
                  <a:txBody>
                    <a:bodyPr/>
                    <a:lstStyle/>
                    <a:p>
                      <a:r>
                        <a:rPr lang="cs-CZ" dirty="0"/>
                        <a:t>Potřeba hnojiv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90 % + </a:t>
                      </a:r>
                      <a:r>
                        <a:rPr lang="cs-CZ" dirty="0" err="1"/>
                        <a:t>Leguminose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4553981"/>
                  </a:ext>
                </a:extLst>
              </a:tr>
              <a:tr h="385678">
                <a:tc>
                  <a:txBody>
                    <a:bodyPr/>
                    <a:lstStyle/>
                    <a:p>
                      <a:r>
                        <a:rPr lang="cs-CZ" dirty="0"/>
                        <a:t>Benefit </a:t>
                      </a:r>
                      <a:r>
                        <a:rPr lang="cs-CZ" dirty="0" err="1"/>
                        <a:t>org</a:t>
                      </a:r>
                      <a:r>
                        <a:rPr lang="cs-CZ" dirty="0"/>
                        <a:t>. hmota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5809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00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2053B670-AA55-F385-18CA-C753F87DB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6671987" cy="375111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3352799" cy="1889760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Meziplodiny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25363"/>
            <a:ext cx="3352800" cy="4732638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Vždy s aplikací kejdy/digestátu nebo hnůj skotu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Svazenka + hořčice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Setí ob botku 15 cm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Řešení </a:t>
            </a:r>
            <a:r>
              <a:rPr lang="cs-CZ" dirty="0" err="1">
                <a:solidFill>
                  <a:schemeClr val="tx1"/>
                </a:solidFill>
              </a:rPr>
              <a:t>výdrolu</a:t>
            </a:r>
            <a:endParaRPr lang="cs-CZ" dirty="0">
              <a:solidFill>
                <a:schemeClr val="tx1"/>
              </a:solidFill>
            </a:endParaRP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Včasnost setí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Svazenka + oves hřebílkatý</a:t>
            </a:r>
          </a:p>
          <a:p>
            <a:pPr marL="685800" lvl="3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Testování pozdnějšího výsevu</a:t>
            </a:r>
          </a:p>
          <a:p>
            <a:pPr marL="228600" lvl="2">
              <a:spcBef>
                <a:spcPts val="1000"/>
              </a:spcBef>
            </a:pPr>
            <a:r>
              <a:rPr lang="cs-CZ" dirty="0">
                <a:solidFill>
                  <a:schemeClr val="tx1"/>
                </a:solidFill>
              </a:rPr>
              <a:t>Svazenka s do podmítky + podrývání – následná plodina přímo setý mák </a:t>
            </a:r>
          </a:p>
          <a:p>
            <a:pPr marL="228600" lvl="2">
              <a:spcBef>
                <a:spcPts val="1000"/>
              </a:spcBef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19618F21-F81E-26E7-E7AC-BA7A9D69F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9002" y="-10391"/>
            <a:ext cx="3202998" cy="42706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3911F62-B0F9-A5FB-A0A9-BD64A98B9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4" y="3751118"/>
            <a:ext cx="5523346" cy="31068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67E922FE-E662-D988-6F98-428CD260D7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r="19828"/>
          <a:stretch/>
        </p:blipFill>
        <p:spPr>
          <a:xfrm>
            <a:off x="3352799" y="3751847"/>
            <a:ext cx="3315855" cy="31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966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1057</Words>
  <Application>Microsoft Office PowerPoint</Application>
  <PresentationFormat>Vlastní</PresentationFormat>
  <Paragraphs>303</Paragraphs>
  <Slides>24</Slides>
  <Notes>22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Office</vt:lpstr>
      <vt:lpstr>Vývoj zavádění precizních systémů hospodaření</vt:lpstr>
      <vt:lpstr>Charakteristika podniku</vt:lpstr>
      <vt:lpstr>Témata k diskuzi</vt:lpstr>
      <vt:lpstr>GIS  Satelitní snímky</vt:lpstr>
      <vt:lpstr>Pomocné plodiny</vt:lpstr>
      <vt:lpstr>Pomocné plodiny</vt:lpstr>
      <vt:lpstr>Pomocné plodiny</vt:lpstr>
      <vt:lpstr>Pomocné plodiny</vt:lpstr>
      <vt:lpstr>Meziplodiny</vt:lpstr>
      <vt:lpstr>Meziplodiny</vt:lpstr>
      <vt:lpstr>Využití org. hnojiv</vt:lpstr>
      <vt:lpstr>VRA Hnojiva</vt:lpstr>
      <vt:lpstr>VRA Hnojiva</vt:lpstr>
      <vt:lpstr>VRA Hnojiva</vt:lpstr>
      <vt:lpstr>VRA Hnojiva</vt:lpstr>
      <vt:lpstr>VRA POR</vt:lpstr>
      <vt:lpstr>Pásové aplikace POR</vt:lpstr>
      <vt:lpstr>Pásové aplikace POR</vt:lpstr>
      <vt:lpstr>Pásové aplikace POR</vt:lpstr>
      <vt:lpstr>Zonální aplikace herbicidu</vt:lpstr>
      <vt:lpstr>Zonální aplikace herbicidu</vt:lpstr>
      <vt:lpstr>Zonální aplikace herbicidu</vt:lpstr>
      <vt:lpstr>Zonální aplikace herbicidu</vt:lpstr>
      <vt:lpstr>Děkuji za pozornost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IOR ZD Dolni Ujezd</dc:title>
  <dc:creator>Josef Cejka</dc:creator>
  <cp:lastModifiedBy>Jan Dratva</cp:lastModifiedBy>
  <cp:revision>43</cp:revision>
  <dcterms:created xsi:type="dcterms:W3CDTF">2021-02-23T07:10:19Z</dcterms:created>
  <dcterms:modified xsi:type="dcterms:W3CDTF">2022-10-05T20:35:02Z</dcterms:modified>
</cp:coreProperties>
</file>